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 showSpecialPlsOnTitleSld="0">
  <p:sldMasterIdLst>
    <p:sldMasterId id="214748365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</p:sldIdLst>
  <p:sldSz cy="5143500" cx="9144000"/>
  <p:notesSz cx="6858000" cy="9144000"/>
  <p:embeddedFontLst>
    <p:embeddedFont>
      <p:font typeface="Raleway"/>
      <p:regular r:id="rId31"/>
      <p:bold r:id="rId32"/>
      <p:italic r:id="rId33"/>
      <p:boldItalic r:id="rId34"/>
    </p:embeddedFont>
    <p:embeddedFont>
      <p:font typeface="Lato"/>
      <p:regular r:id="rId35"/>
      <p:bold r:id="rId36"/>
      <p:italic r:id="rId37"/>
      <p:boldItalic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Raleway-regular.fntdata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font" Target="fonts/Raleway-italic.fntdata"/><Relationship Id="rId10" Type="http://schemas.openxmlformats.org/officeDocument/2006/relationships/slide" Target="slides/slide6.xml"/><Relationship Id="rId32" Type="http://schemas.openxmlformats.org/officeDocument/2006/relationships/font" Target="fonts/Raleway-bold.fntdata"/><Relationship Id="rId13" Type="http://schemas.openxmlformats.org/officeDocument/2006/relationships/slide" Target="slides/slide9.xml"/><Relationship Id="rId35" Type="http://schemas.openxmlformats.org/officeDocument/2006/relationships/font" Target="fonts/Lato-regular.fntdata"/><Relationship Id="rId12" Type="http://schemas.openxmlformats.org/officeDocument/2006/relationships/slide" Target="slides/slide8.xml"/><Relationship Id="rId34" Type="http://schemas.openxmlformats.org/officeDocument/2006/relationships/font" Target="fonts/Raleway-boldItalic.fntdata"/><Relationship Id="rId15" Type="http://schemas.openxmlformats.org/officeDocument/2006/relationships/slide" Target="slides/slide11.xml"/><Relationship Id="rId37" Type="http://schemas.openxmlformats.org/officeDocument/2006/relationships/font" Target="fonts/Lato-italic.fntdata"/><Relationship Id="rId14" Type="http://schemas.openxmlformats.org/officeDocument/2006/relationships/slide" Target="slides/slide10.xml"/><Relationship Id="rId36" Type="http://schemas.openxmlformats.org/officeDocument/2006/relationships/font" Target="fonts/Lato-bold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38" Type="http://schemas.openxmlformats.org/officeDocument/2006/relationships/font" Target="fonts/Lato-boldItalic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5f391192_0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5f391192_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719e37ed37_0_27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719e37ed37_0_2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719e37ed37_0_17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719e37ed37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719e37ed37_0_7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719e37ed37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719e37ed37_0_8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719e37ed37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719e37ed37_0_5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719e37ed37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719e37ed37_0_6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719e37ed37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719e37ed37_0_9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719e37ed37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719e37ed37_0_10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719e37ed37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719e37ed37_0_11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719e37ed37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719e37ed37_0_16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719e37ed37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719e37ed37_0_1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719e37ed37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719e37ed37_0_19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719e37ed37_0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719e37ed37_0_20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719e37ed37_0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719e37ed37_0_21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719e37ed37_0_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719e37ed37_0_22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719e37ed37_0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719e37ed37_0_23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719e37ed37_0_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719e37ed37_0_24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719e37ed37_0_2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719e37ed37_0_25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719e37ed37_0_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719e37ed37_0_2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719e37ed37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719e37ed37_0_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719e37ed37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719e37ed37_0_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719e37ed37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719e37ed37_0_2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719e37ed37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719e37ed37_0_4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719e37ed37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719e37ed37_0_3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719e37ed37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719e37ed37_0_4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719e37ed37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645225" y="2762725"/>
            <a:ext cx="6736500" cy="11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" name="Google Shape;11;p2"/>
          <p:cNvSpPr/>
          <p:nvPr/>
        </p:nvSpPr>
        <p:spPr>
          <a:xfrm>
            <a:off x="5938246" y="2533163"/>
            <a:ext cx="7218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6659861" y="2533163"/>
            <a:ext cx="7218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-1" y="2533163"/>
            <a:ext cx="7218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721425" y="2533163"/>
            <a:ext cx="5216700" cy="7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color background">
  <p:cSld name="BLANK_1">
    <p:bg>
      <p:bgPr>
        <a:solidFill>
          <a:schemeClr val="accent1"/>
        </a:solid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1"/>
          <p:cNvSpPr/>
          <p:nvPr/>
        </p:nvSpPr>
        <p:spPr>
          <a:xfrm>
            <a:off x="7356366" y="5066325"/>
            <a:ext cx="8937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11"/>
          <p:cNvSpPr/>
          <p:nvPr/>
        </p:nvSpPr>
        <p:spPr>
          <a:xfrm>
            <a:off x="8250312" y="5066325"/>
            <a:ext cx="8937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1"/>
          <p:cNvSpPr/>
          <p:nvPr/>
        </p:nvSpPr>
        <p:spPr>
          <a:xfrm>
            <a:off x="0" y="5066325"/>
            <a:ext cx="893700" cy="7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1"/>
          <p:cNvSpPr/>
          <p:nvPr/>
        </p:nvSpPr>
        <p:spPr>
          <a:xfrm>
            <a:off x="893710" y="5066325"/>
            <a:ext cx="64626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1"/>
          <p:cNvSpPr txBox="1"/>
          <p:nvPr>
            <p:ph idx="12" type="sldNum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ubtitle">
  <p:cSld name="TITLE_1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>
            <a:off x="0" y="0"/>
            <a:ext cx="9144000" cy="399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3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" name="Google Shape;19;p3"/>
          <p:cNvSpPr/>
          <p:nvPr/>
        </p:nvSpPr>
        <p:spPr>
          <a:xfrm>
            <a:off x="3047704" y="3992850"/>
            <a:ext cx="30477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3"/>
          <p:cNvSpPr/>
          <p:nvPr/>
        </p:nvSpPr>
        <p:spPr>
          <a:xfrm>
            <a:off x="6096271" y="3992850"/>
            <a:ext cx="30477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3"/>
          <p:cNvSpPr/>
          <p:nvPr/>
        </p:nvSpPr>
        <p:spPr>
          <a:xfrm>
            <a:off x="1" y="3992850"/>
            <a:ext cx="30477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-125" y="4830281"/>
            <a:ext cx="9144000" cy="3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buNone/>
              <a:defRPr/>
            </a:lvl1pPr>
            <a:lvl2pPr lvl="1" algn="ctr">
              <a:buNone/>
              <a:defRPr/>
            </a:lvl2pPr>
            <a:lvl3pPr lvl="2" algn="ctr">
              <a:buNone/>
              <a:defRPr/>
            </a:lvl3pPr>
            <a:lvl4pPr lvl="3" algn="ctr">
              <a:buNone/>
              <a:defRPr/>
            </a:lvl4pPr>
            <a:lvl5pPr lvl="4" algn="ctr">
              <a:buNone/>
              <a:defRPr/>
            </a:lvl5pPr>
            <a:lvl6pPr lvl="5" algn="ctr">
              <a:buNone/>
              <a:defRPr/>
            </a:lvl6pPr>
            <a:lvl7pPr lvl="6" algn="ctr">
              <a:buNone/>
              <a:defRPr/>
            </a:lvl7pPr>
            <a:lvl8pPr lvl="7" algn="ctr">
              <a:buNone/>
              <a:defRPr/>
            </a:lvl8pPr>
            <a:lvl9pPr lvl="8" algn="ctr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TITLE_1_1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idx="1" type="body"/>
          </p:nvPr>
        </p:nvSpPr>
        <p:spPr>
          <a:xfrm>
            <a:off x="1710425" y="2161800"/>
            <a:ext cx="5723700" cy="81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 algn="ctr">
              <a:spcBef>
                <a:spcPts val="600"/>
              </a:spcBef>
              <a:spcAft>
                <a:spcPts val="0"/>
              </a:spcAft>
              <a:buSzPts val="2400"/>
              <a:buChar char="▷"/>
              <a:defRPr i="1"/>
            </a:lvl1pPr>
            <a:lvl2pPr indent="-381000" lvl="1" marL="914400" rtl="0" algn="ctr">
              <a:spcBef>
                <a:spcPts val="0"/>
              </a:spcBef>
              <a:spcAft>
                <a:spcPts val="0"/>
              </a:spcAft>
              <a:buSzPts val="2400"/>
              <a:buChar char="○"/>
              <a:defRPr i="1"/>
            </a:lvl2pPr>
            <a:lvl3pPr indent="-381000" lvl="2" marL="1371600" rtl="0" algn="ctr">
              <a:spcBef>
                <a:spcPts val="0"/>
              </a:spcBef>
              <a:spcAft>
                <a:spcPts val="0"/>
              </a:spcAft>
              <a:buSzPts val="2400"/>
              <a:buChar char="■"/>
              <a:defRPr i="1"/>
            </a:lvl3pPr>
            <a:lvl4pPr indent="-381000" lvl="3" marL="1828800" rtl="0" algn="ctr">
              <a:spcBef>
                <a:spcPts val="0"/>
              </a:spcBef>
              <a:spcAft>
                <a:spcPts val="0"/>
              </a:spcAft>
              <a:buSzPts val="2400"/>
              <a:buChar char="●"/>
              <a:defRPr i="1"/>
            </a:lvl4pPr>
            <a:lvl5pPr indent="-381000" lvl="4" marL="2286000" rtl="0" algn="ctr">
              <a:spcBef>
                <a:spcPts val="0"/>
              </a:spcBef>
              <a:spcAft>
                <a:spcPts val="0"/>
              </a:spcAft>
              <a:buSzPts val="2400"/>
              <a:buChar char="○"/>
              <a:defRPr i="1"/>
            </a:lvl5pPr>
            <a:lvl6pPr indent="-381000" lvl="5" marL="2743200" rtl="0" algn="ctr">
              <a:spcBef>
                <a:spcPts val="0"/>
              </a:spcBef>
              <a:spcAft>
                <a:spcPts val="0"/>
              </a:spcAft>
              <a:buSzPts val="2400"/>
              <a:buChar char="■"/>
              <a:defRPr i="1"/>
            </a:lvl6pPr>
            <a:lvl7pPr indent="-381000" lvl="6" marL="3200400" rtl="0" algn="ctr">
              <a:spcBef>
                <a:spcPts val="0"/>
              </a:spcBef>
              <a:spcAft>
                <a:spcPts val="0"/>
              </a:spcAft>
              <a:buSzPts val="2400"/>
              <a:buChar char="●"/>
              <a:defRPr i="1"/>
            </a:lvl7pPr>
            <a:lvl8pPr indent="-381000" lvl="7" marL="3657600" rtl="0" algn="ctr">
              <a:spcBef>
                <a:spcPts val="0"/>
              </a:spcBef>
              <a:spcAft>
                <a:spcPts val="0"/>
              </a:spcAft>
              <a:buSzPts val="2400"/>
              <a:buChar char="○"/>
              <a:defRPr i="1"/>
            </a:lvl8pPr>
            <a:lvl9pPr indent="-381000" lvl="8" marL="4114800" algn="ctr">
              <a:spcBef>
                <a:spcPts val="0"/>
              </a:spcBef>
              <a:spcAft>
                <a:spcPts val="0"/>
              </a:spcAft>
              <a:buSzPts val="2400"/>
              <a:buChar char="■"/>
              <a:defRPr i="1"/>
            </a:lvl9pPr>
          </a:lstStyle>
          <a:p/>
        </p:txBody>
      </p:sp>
      <p:sp>
        <p:nvSpPr>
          <p:cNvPr id="25" name="Google Shape;25;p4"/>
          <p:cNvSpPr txBox="1"/>
          <p:nvPr/>
        </p:nvSpPr>
        <p:spPr>
          <a:xfrm>
            <a:off x="3593400" y="1181419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600">
                <a:solidFill>
                  <a:schemeClr val="accent6"/>
                </a:solidFill>
              </a:rPr>
              <a:t>“</a:t>
            </a:r>
            <a:endParaRPr b="1" sz="9600">
              <a:solidFill>
                <a:schemeClr val="accent6"/>
              </a:solidFill>
            </a:endParaRPr>
          </a:p>
        </p:txBody>
      </p:sp>
      <p:sp>
        <p:nvSpPr>
          <p:cNvPr id="26" name="Google Shape;26;p4"/>
          <p:cNvSpPr/>
          <p:nvPr/>
        </p:nvSpPr>
        <p:spPr>
          <a:xfrm>
            <a:off x="5723283" y="1599675"/>
            <a:ext cx="17103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4"/>
          <p:cNvSpPr/>
          <p:nvPr/>
        </p:nvSpPr>
        <p:spPr>
          <a:xfrm>
            <a:off x="7434177" y="1599675"/>
            <a:ext cx="17103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4"/>
          <p:cNvSpPr/>
          <p:nvPr/>
        </p:nvSpPr>
        <p:spPr>
          <a:xfrm>
            <a:off x="0" y="1599675"/>
            <a:ext cx="17103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" name="Google Shape;29;p4"/>
          <p:cNvSpPr/>
          <p:nvPr/>
        </p:nvSpPr>
        <p:spPr>
          <a:xfrm>
            <a:off x="1710425" y="1599675"/>
            <a:ext cx="1710300" cy="7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-125" y="4830281"/>
            <a:ext cx="9144000" cy="3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buNone/>
              <a:defRPr/>
            </a:lvl1pPr>
            <a:lvl2pPr lvl="1" algn="ctr">
              <a:buNone/>
              <a:defRPr/>
            </a:lvl2pPr>
            <a:lvl3pPr lvl="2" algn="ctr">
              <a:buNone/>
              <a:defRPr/>
            </a:lvl3pPr>
            <a:lvl4pPr lvl="3" algn="ctr">
              <a:buNone/>
              <a:defRPr/>
            </a:lvl4pPr>
            <a:lvl5pPr lvl="4" algn="ctr">
              <a:buNone/>
              <a:defRPr/>
            </a:lvl5pPr>
            <a:lvl6pPr lvl="5" algn="ctr">
              <a:buNone/>
              <a:defRPr/>
            </a:lvl6pPr>
            <a:lvl7pPr lvl="6" algn="ctr">
              <a:buNone/>
              <a:defRPr/>
            </a:lvl7pPr>
            <a:lvl8pPr lvl="7" algn="ctr">
              <a:buNone/>
              <a:defRPr/>
            </a:lvl8pPr>
            <a:lvl9pPr lvl="8" algn="ctr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1 column" type="tx">
  <p:cSld name="TITLE_AND_BOD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/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" type="body"/>
          </p:nvPr>
        </p:nvSpPr>
        <p:spPr>
          <a:xfrm>
            <a:off x="893700" y="1373588"/>
            <a:ext cx="6462600" cy="355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▷"/>
              <a:defRPr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>
                <a:solidFill>
                  <a:schemeClr val="dk1"/>
                </a:solidFill>
              </a:defRPr>
            </a:lvl3pPr>
            <a:lvl4pPr indent="-3810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  <a:defRPr>
                <a:solidFill>
                  <a:schemeClr val="dk1"/>
                </a:solidFill>
              </a:defRPr>
            </a:lvl4pPr>
            <a:lvl5pPr indent="-3810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>
                <a:solidFill>
                  <a:schemeClr val="dk1"/>
                </a:solidFill>
              </a:defRPr>
            </a:lvl5pPr>
            <a:lvl6pPr indent="-3810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>
                <a:solidFill>
                  <a:schemeClr val="dk1"/>
                </a:solidFill>
              </a:defRPr>
            </a:lvl6pPr>
            <a:lvl7pPr indent="-3810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  <a:defRPr>
                <a:solidFill>
                  <a:schemeClr val="dk1"/>
                </a:solidFill>
              </a:defRPr>
            </a:lvl7pPr>
            <a:lvl8pPr indent="-3810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>
                <a:solidFill>
                  <a:schemeClr val="dk1"/>
                </a:solidFill>
              </a:defRPr>
            </a:lvl8pPr>
            <a:lvl9pPr indent="-3810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" name="Google Shape;34;p5"/>
          <p:cNvSpPr/>
          <p:nvPr/>
        </p:nvSpPr>
        <p:spPr>
          <a:xfrm>
            <a:off x="7356366" y="5066325"/>
            <a:ext cx="8937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" name="Google Shape;35;p5"/>
          <p:cNvSpPr/>
          <p:nvPr/>
        </p:nvSpPr>
        <p:spPr>
          <a:xfrm>
            <a:off x="8250312" y="5066325"/>
            <a:ext cx="8937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Google Shape;36;p5"/>
          <p:cNvSpPr/>
          <p:nvPr/>
        </p:nvSpPr>
        <p:spPr>
          <a:xfrm>
            <a:off x="0" y="5066325"/>
            <a:ext cx="8937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5"/>
          <p:cNvSpPr/>
          <p:nvPr/>
        </p:nvSpPr>
        <p:spPr>
          <a:xfrm>
            <a:off x="893710" y="5066325"/>
            <a:ext cx="6462600" cy="7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5"/>
          <p:cNvSpPr txBox="1"/>
          <p:nvPr>
            <p:ph idx="12" type="sldNum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2 columns" type="twoColTx">
  <p:cSld name="TITLE_AND_TWO_COLUMNS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"/>
          <p:cNvSpPr/>
          <p:nvPr/>
        </p:nvSpPr>
        <p:spPr>
          <a:xfrm>
            <a:off x="7356366" y="5066325"/>
            <a:ext cx="8937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6"/>
          <p:cNvSpPr/>
          <p:nvPr/>
        </p:nvSpPr>
        <p:spPr>
          <a:xfrm>
            <a:off x="8250312" y="5066325"/>
            <a:ext cx="8937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6"/>
          <p:cNvSpPr/>
          <p:nvPr/>
        </p:nvSpPr>
        <p:spPr>
          <a:xfrm>
            <a:off x="0" y="5066325"/>
            <a:ext cx="8937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" name="Google Shape;43;p6"/>
          <p:cNvSpPr/>
          <p:nvPr/>
        </p:nvSpPr>
        <p:spPr>
          <a:xfrm>
            <a:off x="893710" y="5066325"/>
            <a:ext cx="6462600" cy="7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6"/>
          <p:cNvSpPr txBox="1"/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45" name="Google Shape;45;p6"/>
          <p:cNvSpPr txBox="1"/>
          <p:nvPr>
            <p:ph idx="1" type="body"/>
          </p:nvPr>
        </p:nvSpPr>
        <p:spPr>
          <a:xfrm>
            <a:off x="893625" y="1200150"/>
            <a:ext cx="31368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600"/>
              </a:spcBef>
              <a:spcAft>
                <a:spcPts val="0"/>
              </a:spcAft>
              <a:buSzPts val="2000"/>
              <a:buChar char="▷"/>
              <a:defRPr sz="2000"/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46" name="Google Shape;46;p6"/>
          <p:cNvSpPr txBox="1"/>
          <p:nvPr>
            <p:ph idx="2" type="body"/>
          </p:nvPr>
        </p:nvSpPr>
        <p:spPr>
          <a:xfrm>
            <a:off x="4219456" y="1200150"/>
            <a:ext cx="31368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600"/>
              </a:spcBef>
              <a:spcAft>
                <a:spcPts val="0"/>
              </a:spcAft>
              <a:buSzPts val="2000"/>
              <a:buChar char="▷"/>
              <a:defRPr sz="2000"/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47" name="Google Shape;47;p6"/>
          <p:cNvSpPr txBox="1"/>
          <p:nvPr>
            <p:ph idx="12" type="sldNum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3 columns">
  <p:cSld name="TITLE_AND_TWO_COLUMNS_1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7"/>
          <p:cNvSpPr/>
          <p:nvPr/>
        </p:nvSpPr>
        <p:spPr>
          <a:xfrm>
            <a:off x="7356366" y="5066325"/>
            <a:ext cx="8937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7"/>
          <p:cNvSpPr/>
          <p:nvPr/>
        </p:nvSpPr>
        <p:spPr>
          <a:xfrm>
            <a:off x="8250312" y="5066325"/>
            <a:ext cx="8937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7"/>
          <p:cNvSpPr/>
          <p:nvPr/>
        </p:nvSpPr>
        <p:spPr>
          <a:xfrm>
            <a:off x="0" y="5066325"/>
            <a:ext cx="8937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7"/>
          <p:cNvSpPr/>
          <p:nvPr/>
        </p:nvSpPr>
        <p:spPr>
          <a:xfrm>
            <a:off x="893710" y="5066325"/>
            <a:ext cx="6462600" cy="7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7"/>
          <p:cNvSpPr txBox="1"/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" type="body"/>
          </p:nvPr>
        </p:nvSpPr>
        <p:spPr>
          <a:xfrm>
            <a:off x="893700" y="1200150"/>
            <a:ext cx="23712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▷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55" name="Google Shape;55;p7"/>
          <p:cNvSpPr txBox="1"/>
          <p:nvPr>
            <p:ph idx="2" type="body"/>
          </p:nvPr>
        </p:nvSpPr>
        <p:spPr>
          <a:xfrm>
            <a:off x="3386404" y="1200150"/>
            <a:ext cx="23712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▷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56" name="Google Shape;56;p7"/>
          <p:cNvSpPr txBox="1"/>
          <p:nvPr>
            <p:ph idx="3" type="body"/>
          </p:nvPr>
        </p:nvSpPr>
        <p:spPr>
          <a:xfrm>
            <a:off x="5879107" y="1200150"/>
            <a:ext cx="23712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▷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57" name="Google Shape;57;p7"/>
          <p:cNvSpPr txBox="1"/>
          <p:nvPr>
            <p:ph idx="12" type="sldNum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"/>
          <p:cNvSpPr/>
          <p:nvPr/>
        </p:nvSpPr>
        <p:spPr>
          <a:xfrm>
            <a:off x="7356366" y="5066325"/>
            <a:ext cx="8937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8"/>
          <p:cNvSpPr/>
          <p:nvPr/>
        </p:nvSpPr>
        <p:spPr>
          <a:xfrm>
            <a:off x="8250312" y="5066325"/>
            <a:ext cx="8937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8"/>
          <p:cNvSpPr/>
          <p:nvPr/>
        </p:nvSpPr>
        <p:spPr>
          <a:xfrm>
            <a:off x="0" y="5066325"/>
            <a:ext cx="8937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8"/>
          <p:cNvSpPr/>
          <p:nvPr/>
        </p:nvSpPr>
        <p:spPr>
          <a:xfrm>
            <a:off x="893710" y="5066325"/>
            <a:ext cx="6462600" cy="7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8"/>
          <p:cNvSpPr txBox="1"/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64" name="Google Shape;64;p8"/>
          <p:cNvSpPr txBox="1"/>
          <p:nvPr>
            <p:ph idx="12" type="sldNum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9"/>
          <p:cNvSpPr/>
          <p:nvPr/>
        </p:nvSpPr>
        <p:spPr>
          <a:xfrm>
            <a:off x="7356366" y="5066325"/>
            <a:ext cx="8937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9"/>
          <p:cNvSpPr/>
          <p:nvPr/>
        </p:nvSpPr>
        <p:spPr>
          <a:xfrm>
            <a:off x="8250312" y="5066325"/>
            <a:ext cx="8937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9"/>
          <p:cNvSpPr/>
          <p:nvPr/>
        </p:nvSpPr>
        <p:spPr>
          <a:xfrm>
            <a:off x="0" y="5066325"/>
            <a:ext cx="8937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9"/>
          <p:cNvSpPr/>
          <p:nvPr/>
        </p:nvSpPr>
        <p:spPr>
          <a:xfrm>
            <a:off x="893710" y="5066325"/>
            <a:ext cx="6462600" cy="7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9"/>
          <p:cNvSpPr txBox="1"/>
          <p:nvPr>
            <p:ph idx="1" type="body"/>
          </p:nvPr>
        </p:nvSpPr>
        <p:spPr>
          <a:xfrm>
            <a:off x="893700" y="4649963"/>
            <a:ext cx="6462600" cy="35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</a:lstStyle>
          <a:p/>
        </p:txBody>
      </p:sp>
      <p:sp>
        <p:nvSpPr>
          <p:cNvPr id="71" name="Google Shape;71;p9"/>
          <p:cNvSpPr txBox="1"/>
          <p:nvPr>
            <p:ph idx="12" type="sldNum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0"/>
          <p:cNvSpPr/>
          <p:nvPr/>
        </p:nvSpPr>
        <p:spPr>
          <a:xfrm>
            <a:off x="7356366" y="5066325"/>
            <a:ext cx="8937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10"/>
          <p:cNvSpPr/>
          <p:nvPr/>
        </p:nvSpPr>
        <p:spPr>
          <a:xfrm>
            <a:off x="8250312" y="5066325"/>
            <a:ext cx="8937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0"/>
          <p:cNvSpPr/>
          <p:nvPr/>
        </p:nvSpPr>
        <p:spPr>
          <a:xfrm>
            <a:off x="0" y="5066325"/>
            <a:ext cx="8937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0"/>
          <p:cNvSpPr/>
          <p:nvPr/>
        </p:nvSpPr>
        <p:spPr>
          <a:xfrm>
            <a:off x="893710" y="5066325"/>
            <a:ext cx="6462600" cy="7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10"/>
          <p:cNvSpPr txBox="1"/>
          <p:nvPr>
            <p:ph idx="12" type="sldNum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893700" y="1373588"/>
            <a:ext cx="6462600" cy="35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Lato"/>
              <a:buChar char="▷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810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810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810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810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810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810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png"/><Relationship Id="rId4" Type="http://schemas.openxmlformats.org/officeDocument/2006/relationships/image" Target="../media/image11.png"/><Relationship Id="rId5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Relationship Id="rId4" Type="http://schemas.openxmlformats.org/officeDocument/2006/relationships/image" Target="../media/image1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.png"/><Relationship Id="rId4" Type="http://schemas.openxmlformats.org/officeDocument/2006/relationships/image" Target="../media/image1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png"/><Relationship Id="rId4" Type="http://schemas.openxmlformats.org/officeDocument/2006/relationships/image" Target="../media/image6.png"/><Relationship Id="rId5" Type="http://schemas.openxmlformats.org/officeDocument/2006/relationships/image" Target="../media/image17.png"/><Relationship Id="rId6" Type="http://schemas.openxmlformats.org/officeDocument/2006/relationships/image" Target="../media/image2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2"/>
          <p:cNvPicPr preferRelativeResize="0"/>
          <p:nvPr/>
        </p:nvPicPr>
        <p:blipFill>
          <a:blip r:embed="rId3">
            <a:alphaModFix amt="41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2"/>
          <p:cNvSpPr txBox="1"/>
          <p:nvPr>
            <p:ph idx="4294967295" type="title"/>
          </p:nvPr>
        </p:nvSpPr>
        <p:spPr>
          <a:xfrm>
            <a:off x="2015725" y="690138"/>
            <a:ext cx="6462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</a:rPr>
              <a:t>DATA301 - Final Project</a:t>
            </a:r>
            <a:endParaRPr b="1" sz="2400">
              <a:solidFill>
                <a:schemeClr val="dk1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</a:rPr>
              <a:t>Abigail Ibarrola</a:t>
            </a:r>
            <a:endParaRPr b="1" sz="2400">
              <a:solidFill>
                <a:schemeClr val="dk1"/>
              </a:solidFill>
            </a:endParaRPr>
          </a:p>
        </p:txBody>
      </p:sp>
      <p:sp>
        <p:nvSpPr>
          <p:cNvPr id="90" name="Google Shape;90;p12"/>
          <p:cNvSpPr txBox="1"/>
          <p:nvPr/>
        </p:nvSpPr>
        <p:spPr>
          <a:xfrm>
            <a:off x="96200" y="3404325"/>
            <a:ext cx="2375700" cy="1125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1" name="Google Shape;91;p12"/>
          <p:cNvSpPr txBox="1"/>
          <p:nvPr>
            <p:ph type="ctrTitle"/>
          </p:nvPr>
        </p:nvSpPr>
        <p:spPr>
          <a:xfrm>
            <a:off x="492825" y="2762725"/>
            <a:ext cx="7085400" cy="11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Analysis of Singles Figure Skating Scores and Trends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1"/>
          <p:cNvSpPr txBox="1"/>
          <p:nvPr>
            <p:ph type="title"/>
          </p:nvPr>
        </p:nvSpPr>
        <p:spPr>
          <a:xfrm>
            <a:off x="598350" y="366888"/>
            <a:ext cx="6462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 Exploration</a:t>
            </a:r>
            <a:endParaRPr/>
          </a:p>
        </p:txBody>
      </p:sp>
      <p:sp>
        <p:nvSpPr>
          <p:cNvPr id="157" name="Google Shape;157;p21"/>
          <p:cNvSpPr txBox="1"/>
          <p:nvPr>
            <p:ph idx="1" type="body"/>
          </p:nvPr>
        </p:nvSpPr>
        <p:spPr>
          <a:xfrm>
            <a:off x="580350" y="1224300"/>
            <a:ext cx="7983300" cy="355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▷"/>
            </a:pPr>
            <a:r>
              <a:rPr lang="en" sz="1800"/>
              <a:t>To analyze judges’ scoring trends, used difference of judge’s score from skater’s final score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Makes it relative to each performance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▷"/>
            </a:pPr>
            <a:r>
              <a:rPr lang="en" sz="1800"/>
              <a:t>Focused on top skating nations for this presentation: Japan, Russia, USA, China, Canada, Korea</a:t>
            </a:r>
            <a:endParaRPr sz="1800"/>
          </a:p>
        </p:txBody>
      </p:sp>
      <p:sp>
        <p:nvSpPr>
          <p:cNvPr id="158" name="Google Shape;158;p21"/>
          <p:cNvSpPr txBox="1"/>
          <p:nvPr>
            <p:ph idx="12" type="sldNum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01325" y="1364150"/>
            <a:ext cx="4345150" cy="25908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2164" y="1460025"/>
            <a:ext cx="4345161" cy="2516800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2"/>
          <p:cNvSpPr txBox="1"/>
          <p:nvPr>
            <p:ph type="title"/>
          </p:nvPr>
        </p:nvSpPr>
        <p:spPr>
          <a:xfrm>
            <a:off x="286250" y="228250"/>
            <a:ext cx="7688700" cy="59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Average TES / PCS Difference: Skater Gender</a:t>
            </a:r>
            <a:endParaRPr sz="2400"/>
          </a:p>
        </p:txBody>
      </p:sp>
      <p:sp>
        <p:nvSpPr>
          <p:cNvPr id="166" name="Google Shape;166;p22"/>
          <p:cNvSpPr txBox="1"/>
          <p:nvPr>
            <p:ph idx="12" type="sldNum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7" name="Google Shape;167;p22"/>
          <p:cNvSpPr txBox="1"/>
          <p:nvPr/>
        </p:nvSpPr>
        <p:spPr>
          <a:xfrm>
            <a:off x="2009500" y="915838"/>
            <a:ext cx="730500" cy="351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TES</a:t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8" name="Google Shape;168;p22"/>
          <p:cNvSpPr txBox="1"/>
          <p:nvPr/>
        </p:nvSpPr>
        <p:spPr>
          <a:xfrm>
            <a:off x="6512238" y="954125"/>
            <a:ext cx="730500" cy="351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PCS</a:t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69" name="Google Shape;169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0375" y="1364937"/>
            <a:ext cx="4345149" cy="25892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3"/>
          <p:cNvSpPr txBox="1"/>
          <p:nvPr>
            <p:ph type="title"/>
          </p:nvPr>
        </p:nvSpPr>
        <p:spPr>
          <a:xfrm>
            <a:off x="286250" y="228250"/>
            <a:ext cx="6640200" cy="59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Average TES Difference: Skater Nationality</a:t>
            </a:r>
            <a:endParaRPr sz="2400"/>
          </a:p>
        </p:txBody>
      </p:sp>
      <p:sp>
        <p:nvSpPr>
          <p:cNvPr id="175" name="Google Shape;175;p23"/>
          <p:cNvSpPr txBox="1"/>
          <p:nvPr>
            <p:ph idx="12" type="sldNum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76" name="Google Shape;17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2400" y="902350"/>
            <a:ext cx="7759190" cy="393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4"/>
          <p:cNvSpPr txBox="1"/>
          <p:nvPr>
            <p:ph type="title"/>
          </p:nvPr>
        </p:nvSpPr>
        <p:spPr>
          <a:xfrm>
            <a:off x="286250" y="228250"/>
            <a:ext cx="7688700" cy="59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Average PCS Difference: Skater Nationality</a:t>
            </a:r>
            <a:endParaRPr sz="2400"/>
          </a:p>
        </p:txBody>
      </p:sp>
      <p:sp>
        <p:nvSpPr>
          <p:cNvPr id="182" name="Google Shape;182;p24"/>
          <p:cNvSpPr txBox="1"/>
          <p:nvPr>
            <p:ph idx="12" type="sldNum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83" name="Google Shape;18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5413" y="869125"/>
            <a:ext cx="7953167" cy="4020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5"/>
          <p:cNvSpPr txBox="1"/>
          <p:nvPr>
            <p:ph idx="12" type="sldNum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9" name="Google Shape;189;p25"/>
          <p:cNvSpPr txBox="1"/>
          <p:nvPr/>
        </p:nvSpPr>
        <p:spPr>
          <a:xfrm>
            <a:off x="5257550" y="96750"/>
            <a:ext cx="1532100" cy="370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Men Short Program</a:t>
            </a:r>
            <a:endParaRPr sz="1000"/>
          </a:p>
        </p:txBody>
      </p:sp>
      <p:sp>
        <p:nvSpPr>
          <p:cNvPr id="190" name="Google Shape;190;p25"/>
          <p:cNvSpPr txBox="1"/>
          <p:nvPr/>
        </p:nvSpPr>
        <p:spPr>
          <a:xfrm>
            <a:off x="5257575" y="2462850"/>
            <a:ext cx="1532100" cy="294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Men Long Program</a:t>
            </a:r>
            <a:endParaRPr sz="1000"/>
          </a:p>
        </p:txBody>
      </p:sp>
      <p:sp>
        <p:nvSpPr>
          <p:cNvPr id="191" name="Google Shape;191;p25"/>
          <p:cNvSpPr txBox="1"/>
          <p:nvPr>
            <p:ph idx="1" type="body"/>
          </p:nvPr>
        </p:nvSpPr>
        <p:spPr>
          <a:xfrm>
            <a:off x="598350" y="1147350"/>
            <a:ext cx="3243300" cy="29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SzPts val="1400"/>
              <a:buChar char="▷"/>
            </a:pPr>
            <a:r>
              <a:rPr lang="en" sz="1400"/>
              <a:t>Strong direct relationship</a:t>
            </a:r>
            <a:endParaRPr b="1"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▷"/>
            </a:pPr>
            <a:r>
              <a:rPr lang="en" sz="1400"/>
              <a:t>New GOE era has not shown any major increase in TES scores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▷"/>
            </a:pPr>
            <a:r>
              <a:rPr lang="en" sz="1400"/>
              <a:t>Slight increase in GOE in lower end of TES spectrum</a:t>
            </a:r>
            <a:endParaRPr sz="1400"/>
          </a:p>
        </p:txBody>
      </p:sp>
      <p:pic>
        <p:nvPicPr>
          <p:cNvPr id="192" name="Google Shape;19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59900" y="466950"/>
            <a:ext cx="3327402" cy="208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33225" y="2928575"/>
            <a:ext cx="3380783" cy="208185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5"/>
          <p:cNvSpPr txBox="1"/>
          <p:nvPr>
            <p:ph type="title"/>
          </p:nvPr>
        </p:nvSpPr>
        <p:spPr>
          <a:xfrm>
            <a:off x="598350" y="366888"/>
            <a:ext cx="6462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 vs PCS: Men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6"/>
          <p:cNvSpPr txBox="1"/>
          <p:nvPr>
            <p:ph idx="12" type="sldNum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0" name="Google Shape;200;p26"/>
          <p:cNvSpPr txBox="1"/>
          <p:nvPr/>
        </p:nvSpPr>
        <p:spPr>
          <a:xfrm>
            <a:off x="5257563" y="63650"/>
            <a:ext cx="1532100" cy="370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Ladies</a:t>
            </a:r>
            <a:r>
              <a:rPr b="1" lang="en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Short Program</a:t>
            </a:r>
            <a:endParaRPr sz="1000"/>
          </a:p>
        </p:txBody>
      </p:sp>
      <p:sp>
        <p:nvSpPr>
          <p:cNvPr id="201" name="Google Shape;201;p26"/>
          <p:cNvSpPr txBox="1"/>
          <p:nvPr/>
        </p:nvSpPr>
        <p:spPr>
          <a:xfrm>
            <a:off x="5257550" y="2443100"/>
            <a:ext cx="1532100" cy="370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Ladies</a:t>
            </a:r>
            <a:r>
              <a:rPr b="1" lang="en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Long Program</a:t>
            </a:r>
            <a:endParaRPr sz="1000"/>
          </a:p>
        </p:txBody>
      </p:sp>
      <p:sp>
        <p:nvSpPr>
          <p:cNvPr id="202" name="Google Shape;202;p26"/>
          <p:cNvSpPr txBox="1"/>
          <p:nvPr>
            <p:ph idx="1" type="body"/>
          </p:nvPr>
        </p:nvSpPr>
        <p:spPr>
          <a:xfrm>
            <a:off x="598350" y="1165700"/>
            <a:ext cx="3378600" cy="29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SzPts val="1400"/>
              <a:buChar char="▷"/>
            </a:pPr>
            <a:r>
              <a:rPr lang="en" sz="1400"/>
              <a:t>Direct relationship</a:t>
            </a:r>
            <a:endParaRPr b="1"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▷"/>
            </a:pPr>
            <a:r>
              <a:rPr lang="en" sz="1400"/>
              <a:t>New GOE era shows more variance, shows emergence of higher technical programs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▷"/>
            </a:pPr>
            <a:r>
              <a:rPr lang="en" sz="1400"/>
              <a:t>These high TES programs don’t always get the highest PCS scores</a:t>
            </a:r>
            <a:endParaRPr sz="1400"/>
          </a:p>
        </p:txBody>
      </p:sp>
      <p:pic>
        <p:nvPicPr>
          <p:cNvPr id="203" name="Google Shape;20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2375" y="530900"/>
            <a:ext cx="3262505" cy="202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83738" y="2930900"/>
            <a:ext cx="3279767" cy="2025400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26"/>
          <p:cNvSpPr txBox="1"/>
          <p:nvPr>
            <p:ph type="title"/>
          </p:nvPr>
        </p:nvSpPr>
        <p:spPr>
          <a:xfrm>
            <a:off x="598350" y="366888"/>
            <a:ext cx="6462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 vs PCS: Ladies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7"/>
          <p:cNvSpPr txBox="1"/>
          <p:nvPr>
            <p:ph type="title"/>
          </p:nvPr>
        </p:nvSpPr>
        <p:spPr>
          <a:xfrm>
            <a:off x="286250" y="228250"/>
            <a:ext cx="7688700" cy="59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Percentage of Types of Jumps Executed &amp; Errors</a:t>
            </a:r>
            <a:endParaRPr sz="2400"/>
          </a:p>
        </p:txBody>
      </p:sp>
      <p:sp>
        <p:nvSpPr>
          <p:cNvPr id="211" name="Google Shape;211;p27"/>
          <p:cNvSpPr txBox="1"/>
          <p:nvPr>
            <p:ph idx="12" type="sldNum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2" name="Google Shape;21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1713" y="818350"/>
            <a:ext cx="6460563" cy="4020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8"/>
          <p:cNvSpPr txBox="1"/>
          <p:nvPr>
            <p:ph type="title"/>
          </p:nvPr>
        </p:nvSpPr>
        <p:spPr>
          <a:xfrm>
            <a:off x="286250" y="228250"/>
            <a:ext cx="7688700" cy="59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Which quadruple jumps are more reliable?</a:t>
            </a:r>
            <a:endParaRPr sz="2400"/>
          </a:p>
        </p:txBody>
      </p:sp>
      <p:sp>
        <p:nvSpPr>
          <p:cNvPr id="218" name="Google Shape;218;p28"/>
          <p:cNvSpPr txBox="1"/>
          <p:nvPr>
            <p:ph idx="12" type="sldNum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9" name="Google Shape;21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7213" y="882050"/>
            <a:ext cx="6949567" cy="4020350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28"/>
          <p:cNvSpPr txBox="1"/>
          <p:nvPr>
            <p:ph idx="1" type="body"/>
          </p:nvPr>
        </p:nvSpPr>
        <p:spPr>
          <a:xfrm>
            <a:off x="6487075" y="256000"/>
            <a:ext cx="2398800" cy="53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000"/>
              <a:t>(Does not include falls, step outs, etc)</a:t>
            </a:r>
            <a:endParaRPr sz="10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000"/>
              <a:t>(Across both Men &amp; Ladies)</a:t>
            </a:r>
            <a:endParaRPr sz="1000"/>
          </a:p>
        </p:txBody>
      </p:sp>
      <p:sp>
        <p:nvSpPr>
          <p:cNvPr id="221" name="Google Shape;221;p28"/>
          <p:cNvSpPr txBox="1"/>
          <p:nvPr/>
        </p:nvSpPr>
        <p:spPr>
          <a:xfrm>
            <a:off x="1635550" y="4618500"/>
            <a:ext cx="436800" cy="351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4A</a:t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2" name="Google Shape;222;p28"/>
          <p:cNvSpPr txBox="1"/>
          <p:nvPr/>
        </p:nvSpPr>
        <p:spPr>
          <a:xfrm>
            <a:off x="2763625" y="4618500"/>
            <a:ext cx="436800" cy="351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4F</a:t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3" name="Google Shape;223;p28"/>
          <p:cNvSpPr txBox="1"/>
          <p:nvPr/>
        </p:nvSpPr>
        <p:spPr>
          <a:xfrm>
            <a:off x="3843300" y="4618500"/>
            <a:ext cx="436800" cy="351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4Lo</a:t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4" name="Google Shape;224;p28"/>
          <p:cNvSpPr txBox="1"/>
          <p:nvPr/>
        </p:nvSpPr>
        <p:spPr>
          <a:xfrm>
            <a:off x="4963300" y="4618500"/>
            <a:ext cx="436800" cy="351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4Lz</a:t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5" name="Google Shape;225;p28"/>
          <p:cNvSpPr txBox="1"/>
          <p:nvPr/>
        </p:nvSpPr>
        <p:spPr>
          <a:xfrm>
            <a:off x="6051050" y="4618500"/>
            <a:ext cx="436800" cy="351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4S</a:t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6" name="Google Shape;226;p28"/>
          <p:cNvSpPr txBox="1"/>
          <p:nvPr/>
        </p:nvSpPr>
        <p:spPr>
          <a:xfrm>
            <a:off x="7162975" y="4618500"/>
            <a:ext cx="436800" cy="351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4T</a:t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Google Shape;23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164" y="1460025"/>
            <a:ext cx="4345161" cy="2516800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29"/>
          <p:cNvSpPr txBox="1"/>
          <p:nvPr>
            <p:ph type="title"/>
          </p:nvPr>
        </p:nvSpPr>
        <p:spPr>
          <a:xfrm>
            <a:off x="286250" y="228250"/>
            <a:ext cx="7688700" cy="59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Which triple jumps are more reliable?</a:t>
            </a:r>
            <a:endParaRPr sz="2400"/>
          </a:p>
        </p:txBody>
      </p:sp>
      <p:sp>
        <p:nvSpPr>
          <p:cNvPr id="233" name="Google Shape;233;p29"/>
          <p:cNvSpPr txBox="1"/>
          <p:nvPr>
            <p:ph idx="12" type="sldNum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4" name="Google Shape;234;p29"/>
          <p:cNvSpPr txBox="1"/>
          <p:nvPr>
            <p:ph idx="1" type="body"/>
          </p:nvPr>
        </p:nvSpPr>
        <p:spPr>
          <a:xfrm>
            <a:off x="6462875" y="256000"/>
            <a:ext cx="2398800" cy="53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000"/>
              <a:t>(Does not include falls, step outs, etc)</a:t>
            </a:r>
            <a:endParaRPr sz="1000"/>
          </a:p>
        </p:txBody>
      </p:sp>
      <p:sp>
        <p:nvSpPr>
          <p:cNvPr id="235" name="Google Shape;235;p29"/>
          <p:cNvSpPr txBox="1"/>
          <p:nvPr/>
        </p:nvSpPr>
        <p:spPr>
          <a:xfrm>
            <a:off x="450225" y="3812175"/>
            <a:ext cx="436800" cy="351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3</a:t>
            </a:r>
            <a:r>
              <a:rPr b="1"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</a:t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6" name="Google Shape;236;p29"/>
          <p:cNvSpPr txBox="1"/>
          <p:nvPr/>
        </p:nvSpPr>
        <p:spPr>
          <a:xfrm>
            <a:off x="1178725" y="3812175"/>
            <a:ext cx="436800" cy="351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3</a:t>
            </a:r>
            <a:r>
              <a:rPr b="1"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F</a:t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7" name="Google Shape;237;p29"/>
          <p:cNvSpPr txBox="1"/>
          <p:nvPr/>
        </p:nvSpPr>
        <p:spPr>
          <a:xfrm>
            <a:off x="1835500" y="3812175"/>
            <a:ext cx="436800" cy="351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3</a:t>
            </a:r>
            <a:r>
              <a:rPr b="1"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Lo</a:t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8" name="Google Shape;238;p29"/>
          <p:cNvSpPr txBox="1"/>
          <p:nvPr/>
        </p:nvSpPr>
        <p:spPr>
          <a:xfrm>
            <a:off x="2518925" y="3812175"/>
            <a:ext cx="436800" cy="351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3</a:t>
            </a:r>
            <a:r>
              <a:rPr b="1"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Lz</a:t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9" name="Google Shape;239;p29"/>
          <p:cNvSpPr txBox="1"/>
          <p:nvPr/>
        </p:nvSpPr>
        <p:spPr>
          <a:xfrm>
            <a:off x="3211550" y="3812175"/>
            <a:ext cx="436800" cy="351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3</a:t>
            </a:r>
            <a:r>
              <a:rPr b="1"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</a:t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0" name="Google Shape;240;p29"/>
          <p:cNvSpPr txBox="1"/>
          <p:nvPr/>
        </p:nvSpPr>
        <p:spPr>
          <a:xfrm>
            <a:off x="3899588" y="3812175"/>
            <a:ext cx="436800" cy="351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3</a:t>
            </a:r>
            <a:r>
              <a:rPr b="1"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</a:t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41" name="Google Shape;241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87630" y="1460013"/>
            <a:ext cx="4372520" cy="2516825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29"/>
          <p:cNvSpPr txBox="1"/>
          <p:nvPr/>
        </p:nvSpPr>
        <p:spPr>
          <a:xfrm>
            <a:off x="4871125" y="3812175"/>
            <a:ext cx="436800" cy="351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3A</a:t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3" name="Google Shape;243;p29"/>
          <p:cNvSpPr txBox="1"/>
          <p:nvPr/>
        </p:nvSpPr>
        <p:spPr>
          <a:xfrm>
            <a:off x="5599625" y="3812175"/>
            <a:ext cx="436800" cy="351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3F</a:t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4" name="Google Shape;244;p29"/>
          <p:cNvSpPr txBox="1"/>
          <p:nvPr/>
        </p:nvSpPr>
        <p:spPr>
          <a:xfrm>
            <a:off x="6256400" y="3812175"/>
            <a:ext cx="436800" cy="351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3Lo</a:t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5" name="Google Shape;245;p29"/>
          <p:cNvSpPr txBox="1"/>
          <p:nvPr/>
        </p:nvSpPr>
        <p:spPr>
          <a:xfrm>
            <a:off x="6939825" y="3812175"/>
            <a:ext cx="436800" cy="351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3Lz</a:t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6" name="Google Shape;246;p29"/>
          <p:cNvSpPr txBox="1"/>
          <p:nvPr/>
        </p:nvSpPr>
        <p:spPr>
          <a:xfrm>
            <a:off x="7632450" y="3812175"/>
            <a:ext cx="436800" cy="351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3S</a:t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7" name="Google Shape;247;p29"/>
          <p:cNvSpPr txBox="1"/>
          <p:nvPr/>
        </p:nvSpPr>
        <p:spPr>
          <a:xfrm>
            <a:off x="8320488" y="3812175"/>
            <a:ext cx="436800" cy="351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3T</a:t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8" name="Google Shape;248;p29"/>
          <p:cNvSpPr txBox="1"/>
          <p:nvPr/>
        </p:nvSpPr>
        <p:spPr>
          <a:xfrm>
            <a:off x="2009500" y="1013325"/>
            <a:ext cx="730500" cy="351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Men</a:t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9" name="Google Shape;249;p29"/>
          <p:cNvSpPr txBox="1"/>
          <p:nvPr/>
        </p:nvSpPr>
        <p:spPr>
          <a:xfrm>
            <a:off x="6408638" y="1013325"/>
            <a:ext cx="730500" cy="351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Ladies</a:t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0"/>
          <p:cNvSpPr txBox="1"/>
          <p:nvPr>
            <p:ph type="title"/>
          </p:nvPr>
        </p:nvSpPr>
        <p:spPr>
          <a:xfrm>
            <a:off x="286250" y="228250"/>
            <a:ext cx="7688700" cy="59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Most Successful Program Components</a:t>
            </a:r>
            <a:endParaRPr sz="2400"/>
          </a:p>
        </p:txBody>
      </p:sp>
      <p:sp>
        <p:nvSpPr>
          <p:cNvPr id="255" name="Google Shape;255;p30"/>
          <p:cNvSpPr txBox="1"/>
          <p:nvPr>
            <p:ph idx="12" type="sldNum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6" name="Google Shape;256;p30"/>
          <p:cNvSpPr txBox="1"/>
          <p:nvPr>
            <p:ph idx="1" type="body"/>
          </p:nvPr>
        </p:nvSpPr>
        <p:spPr>
          <a:xfrm>
            <a:off x="6487850" y="324075"/>
            <a:ext cx="2398800" cy="53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000"/>
              <a:t>(Across both Men &amp; Ladies)</a:t>
            </a:r>
            <a:endParaRPr sz="1000"/>
          </a:p>
        </p:txBody>
      </p:sp>
      <p:sp>
        <p:nvSpPr>
          <p:cNvPr id="257" name="Google Shape;257;p30"/>
          <p:cNvSpPr txBox="1"/>
          <p:nvPr/>
        </p:nvSpPr>
        <p:spPr>
          <a:xfrm>
            <a:off x="1796825" y="4570925"/>
            <a:ext cx="436800" cy="351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SS</a:t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8" name="Google Shape;258;p30"/>
          <p:cNvSpPr txBox="1"/>
          <p:nvPr/>
        </p:nvSpPr>
        <p:spPr>
          <a:xfrm>
            <a:off x="2860375" y="4570925"/>
            <a:ext cx="436800" cy="351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TR</a:t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9" name="Google Shape;259;p30"/>
          <p:cNvSpPr txBox="1"/>
          <p:nvPr/>
        </p:nvSpPr>
        <p:spPr>
          <a:xfrm>
            <a:off x="3911825" y="4570925"/>
            <a:ext cx="436800" cy="351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PE</a:t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0" name="Google Shape;260;p30"/>
          <p:cNvSpPr txBox="1"/>
          <p:nvPr/>
        </p:nvSpPr>
        <p:spPr>
          <a:xfrm>
            <a:off x="4981438" y="4570925"/>
            <a:ext cx="436800" cy="351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CO</a:t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1" name="Google Shape;261;p30"/>
          <p:cNvSpPr txBox="1"/>
          <p:nvPr/>
        </p:nvSpPr>
        <p:spPr>
          <a:xfrm>
            <a:off x="6051075" y="4570925"/>
            <a:ext cx="436800" cy="351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IN</a:t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62" name="Google Shape;26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5500" y="1075575"/>
            <a:ext cx="5450180" cy="3495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3"/>
          <p:cNvSpPr txBox="1"/>
          <p:nvPr>
            <p:ph type="title"/>
          </p:nvPr>
        </p:nvSpPr>
        <p:spPr>
          <a:xfrm>
            <a:off x="598350" y="366888"/>
            <a:ext cx="6462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97" name="Google Shape;97;p13"/>
          <p:cNvSpPr txBox="1"/>
          <p:nvPr>
            <p:ph idx="1" type="body"/>
          </p:nvPr>
        </p:nvSpPr>
        <p:spPr>
          <a:xfrm>
            <a:off x="580350" y="1111400"/>
            <a:ext cx="7983300" cy="209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▷"/>
            </a:pPr>
            <a:r>
              <a:rPr lang="en" sz="1800"/>
              <a:t>Competitive Figure Skating has four disciplines: </a:t>
            </a:r>
            <a:r>
              <a:rPr b="1" lang="en" sz="1800"/>
              <a:t>Men</a:t>
            </a:r>
            <a:r>
              <a:rPr lang="en" sz="1800"/>
              <a:t>, </a:t>
            </a:r>
            <a:r>
              <a:rPr b="1" lang="en" sz="1800"/>
              <a:t>Ladies</a:t>
            </a:r>
            <a:r>
              <a:rPr lang="en" sz="1800"/>
              <a:t>, </a:t>
            </a:r>
            <a:r>
              <a:rPr b="1" lang="en" sz="1800"/>
              <a:t>Pairs</a:t>
            </a:r>
            <a:r>
              <a:rPr lang="en" sz="1800"/>
              <a:t>, </a:t>
            </a:r>
            <a:r>
              <a:rPr b="1" lang="en" sz="1800"/>
              <a:t>Ice Dance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▷"/>
            </a:pPr>
            <a:r>
              <a:rPr lang="en" sz="1800"/>
              <a:t>Two divisions of top level competitive figure skating: </a:t>
            </a:r>
            <a:r>
              <a:rPr b="1" lang="en" sz="1800"/>
              <a:t>Juniors</a:t>
            </a:r>
            <a:r>
              <a:rPr lang="en" sz="1800"/>
              <a:t> and </a:t>
            </a:r>
            <a:r>
              <a:rPr b="1" lang="en" sz="1800"/>
              <a:t>Seniors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▷"/>
            </a:pPr>
            <a:r>
              <a:rPr lang="en" sz="1800"/>
              <a:t>In each competition, skaters perform a </a:t>
            </a:r>
            <a:r>
              <a:rPr b="1" lang="en" sz="1800"/>
              <a:t>short program</a:t>
            </a:r>
            <a:r>
              <a:rPr lang="en" sz="1800"/>
              <a:t> and a </a:t>
            </a:r>
            <a:r>
              <a:rPr b="1" lang="en" sz="1800"/>
              <a:t>long program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▷"/>
            </a:pPr>
            <a:r>
              <a:rPr lang="en" sz="1800"/>
              <a:t>F</a:t>
            </a:r>
            <a:r>
              <a:rPr lang="en" sz="1800"/>
              <a:t>inal score is a combination</a:t>
            </a:r>
            <a:r>
              <a:rPr lang="en" sz="1800"/>
              <a:t> of short and long program scores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▷"/>
            </a:pPr>
            <a:r>
              <a:rPr b="1" lang="en" sz="1800"/>
              <a:t>Nine judges </a:t>
            </a:r>
            <a:r>
              <a:rPr lang="en" sz="1800"/>
              <a:t>of different nationalities score each program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▷"/>
            </a:pPr>
            <a:r>
              <a:rPr lang="en" sz="1800"/>
              <a:t>Focused on </a:t>
            </a:r>
            <a:r>
              <a:rPr b="1" lang="en" sz="1800"/>
              <a:t>senior-level singles disciplines</a:t>
            </a:r>
            <a:endParaRPr sz="1800"/>
          </a:p>
        </p:txBody>
      </p:sp>
      <p:sp>
        <p:nvSpPr>
          <p:cNvPr id="98" name="Google Shape;98;p13"/>
          <p:cNvSpPr txBox="1"/>
          <p:nvPr>
            <p:ph idx="12" type="sldNum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9" name="Google Shape;99;p13"/>
          <p:cNvPicPr preferRelativeResize="0"/>
          <p:nvPr/>
        </p:nvPicPr>
        <p:blipFill rotWithShape="1">
          <a:blip r:embed="rId3">
            <a:alphaModFix/>
          </a:blip>
          <a:srcRect b="0" l="4012" r="0" t="0"/>
          <a:stretch/>
        </p:blipFill>
        <p:spPr>
          <a:xfrm>
            <a:off x="-5338" y="3489400"/>
            <a:ext cx="2654600" cy="1565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3"/>
          <p:cNvPicPr preferRelativeResize="0"/>
          <p:nvPr/>
        </p:nvPicPr>
        <p:blipFill rotWithShape="1">
          <a:blip r:embed="rId4">
            <a:alphaModFix/>
          </a:blip>
          <a:srcRect b="0" l="3264" r="2396" t="0"/>
          <a:stretch/>
        </p:blipFill>
        <p:spPr>
          <a:xfrm>
            <a:off x="4521463" y="3489400"/>
            <a:ext cx="2215251" cy="156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3"/>
          <p:cNvPicPr preferRelativeResize="0"/>
          <p:nvPr/>
        </p:nvPicPr>
        <p:blipFill rotWithShape="1">
          <a:blip r:embed="rId5">
            <a:alphaModFix/>
          </a:blip>
          <a:srcRect b="0" l="20267" r="0" t="0"/>
          <a:stretch/>
        </p:blipFill>
        <p:spPr>
          <a:xfrm>
            <a:off x="2649262" y="3489400"/>
            <a:ext cx="1872201" cy="1565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3"/>
          <p:cNvPicPr preferRelativeResize="0"/>
          <p:nvPr/>
        </p:nvPicPr>
        <p:blipFill rotWithShape="1">
          <a:blip r:embed="rId6">
            <a:alphaModFix/>
          </a:blip>
          <a:srcRect b="0" l="9299" r="3463" t="0"/>
          <a:stretch/>
        </p:blipFill>
        <p:spPr>
          <a:xfrm>
            <a:off x="6736737" y="3489400"/>
            <a:ext cx="2412624" cy="1565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1"/>
          <p:cNvSpPr txBox="1"/>
          <p:nvPr>
            <p:ph type="ctrTitle"/>
          </p:nvPr>
        </p:nvSpPr>
        <p:spPr>
          <a:xfrm>
            <a:off x="685800" y="19918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chemeClr val="accent2"/>
                </a:solidFill>
              </a:rPr>
              <a:t>4</a:t>
            </a:r>
            <a:endParaRPr sz="7200">
              <a:solidFill>
                <a:schemeClr val="accent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</a:t>
            </a:r>
            <a:endParaRPr/>
          </a:p>
        </p:txBody>
      </p:sp>
      <p:sp>
        <p:nvSpPr>
          <p:cNvPr id="268" name="Google Shape;268;p31"/>
          <p:cNvSpPr txBox="1"/>
          <p:nvPr>
            <p:ph idx="12" type="sldNum"/>
          </p:nvPr>
        </p:nvSpPr>
        <p:spPr>
          <a:xfrm>
            <a:off x="-125" y="4830281"/>
            <a:ext cx="9144000" cy="3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2"/>
          <p:cNvSpPr txBox="1"/>
          <p:nvPr>
            <p:ph idx="1" type="body"/>
          </p:nvPr>
        </p:nvSpPr>
        <p:spPr>
          <a:xfrm>
            <a:off x="580350" y="1103350"/>
            <a:ext cx="7983300" cy="355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▷"/>
            </a:pPr>
            <a:r>
              <a:rPr lang="en" sz="1800"/>
              <a:t>Goal: </a:t>
            </a:r>
            <a:r>
              <a:rPr b="1" lang="en" sz="1800"/>
              <a:t>How well can I predict a skater’s score (per individual judge)?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▷"/>
            </a:pPr>
            <a:r>
              <a:rPr b="1" lang="en" sz="1800"/>
              <a:t>Primary Features</a:t>
            </a:r>
            <a:r>
              <a:rPr lang="en" sz="1800"/>
              <a:t>: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Skater’s Name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Skater’s Nationality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Judge’s Nationality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BV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Gender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▷"/>
            </a:pPr>
            <a:r>
              <a:rPr lang="en" sz="1800"/>
              <a:t>Predicting quantitative value: use </a:t>
            </a:r>
            <a:r>
              <a:rPr b="1" lang="en" sz="1800"/>
              <a:t>regression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▷"/>
            </a:pPr>
            <a:r>
              <a:rPr lang="en" sz="1800"/>
              <a:t>Reorganized data so that a single row </a:t>
            </a:r>
            <a:r>
              <a:rPr b="1" lang="en" sz="1800"/>
              <a:t>contains one judge’s score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▷"/>
            </a:pPr>
            <a:r>
              <a:rPr lang="en" sz="1800"/>
              <a:t>Only used data with </a:t>
            </a:r>
            <a:r>
              <a:rPr b="1" lang="en" sz="1800"/>
              <a:t>known judges</a:t>
            </a:r>
            <a:r>
              <a:rPr lang="en" sz="1800"/>
              <a:t> (starting from 2016-2017 season)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▷"/>
            </a:pPr>
            <a:r>
              <a:rPr lang="en" sz="1800"/>
              <a:t>Selected </a:t>
            </a:r>
            <a:r>
              <a:rPr b="1" lang="en" sz="1800"/>
              <a:t>10 male and female skaters</a:t>
            </a:r>
            <a:r>
              <a:rPr lang="en" sz="1800"/>
              <a:t> and segmented out their most recent competition to use as test data</a:t>
            </a:r>
            <a:endParaRPr sz="1800"/>
          </a:p>
        </p:txBody>
      </p:sp>
      <p:sp>
        <p:nvSpPr>
          <p:cNvPr id="274" name="Google Shape;274;p32"/>
          <p:cNvSpPr txBox="1"/>
          <p:nvPr>
            <p:ph type="title"/>
          </p:nvPr>
        </p:nvSpPr>
        <p:spPr>
          <a:xfrm>
            <a:off x="4255350" y="1499025"/>
            <a:ext cx="4308300" cy="152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Font typeface="Lato"/>
              <a:buChar char="▷"/>
            </a:pPr>
            <a:r>
              <a:rPr b="1" lang="e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Other Features</a:t>
            </a:r>
            <a:r>
              <a:rPr lang="e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: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○"/>
            </a:pPr>
            <a:r>
              <a:rPr lang="e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Number of Quad, Triple, Double Jumps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○"/>
            </a:pPr>
            <a:r>
              <a:rPr lang="e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Number of Jump Errors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○"/>
            </a:pPr>
            <a:r>
              <a:rPr lang="e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Number of Spin Errors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5" name="Google Shape;275;p32"/>
          <p:cNvSpPr txBox="1"/>
          <p:nvPr>
            <p:ph idx="12" type="sldNum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6" name="Google Shape;276;p32"/>
          <p:cNvSpPr txBox="1"/>
          <p:nvPr>
            <p:ph type="title"/>
          </p:nvPr>
        </p:nvSpPr>
        <p:spPr>
          <a:xfrm>
            <a:off x="598350" y="366888"/>
            <a:ext cx="6462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 Set Up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3"/>
          <p:cNvSpPr txBox="1"/>
          <p:nvPr>
            <p:ph idx="1" type="body"/>
          </p:nvPr>
        </p:nvSpPr>
        <p:spPr>
          <a:xfrm>
            <a:off x="270525" y="1109250"/>
            <a:ext cx="3770400" cy="20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▷"/>
            </a:pPr>
            <a:r>
              <a:rPr b="1" lang="en" sz="1800"/>
              <a:t>K = 8</a:t>
            </a:r>
            <a:r>
              <a:rPr lang="en" sz="1800"/>
              <a:t> was best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▷"/>
            </a:pPr>
            <a:r>
              <a:rPr lang="en" sz="1800"/>
              <a:t>Of all combinations of other features and primary features, using all features worked best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▷"/>
            </a:pPr>
            <a:r>
              <a:rPr lang="en" sz="1800"/>
              <a:t>Best Validation RMSE: </a:t>
            </a:r>
            <a:r>
              <a:rPr b="1" lang="en" sz="1800"/>
              <a:t>4.187033</a:t>
            </a:r>
            <a:endParaRPr sz="1800"/>
          </a:p>
        </p:txBody>
      </p:sp>
      <p:sp>
        <p:nvSpPr>
          <p:cNvPr id="282" name="Google Shape;282;p33"/>
          <p:cNvSpPr txBox="1"/>
          <p:nvPr>
            <p:ph idx="12" type="sldNum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3" name="Google Shape;283;p33"/>
          <p:cNvSpPr txBox="1"/>
          <p:nvPr>
            <p:ph type="title"/>
          </p:nvPr>
        </p:nvSpPr>
        <p:spPr>
          <a:xfrm>
            <a:off x="598350" y="366888"/>
            <a:ext cx="6462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K-Nearest Neighbors Regression</a:t>
            </a:r>
            <a:endParaRPr/>
          </a:p>
        </p:txBody>
      </p:sp>
      <p:pic>
        <p:nvPicPr>
          <p:cNvPr id="284" name="Google Shape;28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84225" y="1481938"/>
            <a:ext cx="4662375" cy="2549813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33"/>
          <p:cNvSpPr txBox="1"/>
          <p:nvPr/>
        </p:nvSpPr>
        <p:spPr>
          <a:xfrm>
            <a:off x="5820013" y="1111750"/>
            <a:ext cx="1532100" cy="3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k vs. Validation RMSE</a:t>
            </a:r>
            <a:endParaRPr sz="1000"/>
          </a:p>
        </p:txBody>
      </p:sp>
      <p:pic>
        <p:nvPicPr>
          <p:cNvPr id="286" name="Google Shape;286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1475" y="4128500"/>
            <a:ext cx="5758150" cy="746100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33"/>
          <p:cNvSpPr txBox="1"/>
          <p:nvPr/>
        </p:nvSpPr>
        <p:spPr>
          <a:xfrm>
            <a:off x="344113" y="3707400"/>
            <a:ext cx="1532100" cy="3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Feature Exploration</a:t>
            </a:r>
            <a:endParaRPr sz="10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4"/>
          <p:cNvSpPr txBox="1"/>
          <p:nvPr>
            <p:ph idx="1" type="body"/>
          </p:nvPr>
        </p:nvSpPr>
        <p:spPr>
          <a:xfrm>
            <a:off x="270525" y="1109250"/>
            <a:ext cx="6914100" cy="19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▷"/>
            </a:pPr>
            <a:r>
              <a:rPr lang="en" sz="1800"/>
              <a:t>Standardizing quantitative features worked best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▷"/>
            </a:pPr>
            <a:r>
              <a:rPr lang="en" sz="1800"/>
              <a:t>Of all combinations of other features and primary features, using all features worked best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▷"/>
            </a:pPr>
            <a:r>
              <a:rPr lang="en" sz="1800"/>
              <a:t>Best Validation RMSE: </a:t>
            </a:r>
            <a:r>
              <a:rPr b="1" lang="en" sz="1800"/>
              <a:t>6.891641</a:t>
            </a:r>
            <a:endParaRPr b="1" sz="1800"/>
          </a:p>
        </p:txBody>
      </p:sp>
      <p:sp>
        <p:nvSpPr>
          <p:cNvPr id="293" name="Google Shape;293;p34"/>
          <p:cNvSpPr txBox="1"/>
          <p:nvPr>
            <p:ph idx="12" type="sldNum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4" name="Google Shape;294;p34"/>
          <p:cNvSpPr txBox="1"/>
          <p:nvPr>
            <p:ph type="title"/>
          </p:nvPr>
        </p:nvSpPr>
        <p:spPr>
          <a:xfrm>
            <a:off x="598350" y="366888"/>
            <a:ext cx="6462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Linear Regression</a:t>
            </a:r>
            <a:endParaRPr/>
          </a:p>
        </p:txBody>
      </p:sp>
      <p:sp>
        <p:nvSpPr>
          <p:cNvPr id="295" name="Google Shape;295;p34"/>
          <p:cNvSpPr txBox="1"/>
          <p:nvPr/>
        </p:nvSpPr>
        <p:spPr>
          <a:xfrm>
            <a:off x="685163" y="3112575"/>
            <a:ext cx="1532100" cy="3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Feature Exploration</a:t>
            </a:r>
            <a:endParaRPr sz="1000"/>
          </a:p>
        </p:txBody>
      </p:sp>
      <p:pic>
        <p:nvPicPr>
          <p:cNvPr id="296" name="Google Shape;29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5250" y="3482775"/>
            <a:ext cx="6238875" cy="81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5"/>
          <p:cNvSpPr txBox="1"/>
          <p:nvPr>
            <p:ph idx="1" type="body"/>
          </p:nvPr>
        </p:nvSpPr>
        <p:spPr>
          <a:xfrm>
            <a:off x="270525" y="1109250"/>
            <a:ext cx="7269000" cy="29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▷"/>
            </a:pPr>
            <a:r>
              <a:rPr lang="en" sz="1800"/>
              <a:t>Ensembled Linear and KNeighbors models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▷"/>
            </a:pPr>
            <a:r>
              <a:rPr b="1" lang="en" sz="1800"/>
              <a:t>Voting</a:t>
            </a:r>
            <a:r>
              <a:rPr lang="en" sz="1800"/>
              <a:t>: </a:t>
            </a:r>
            <a:br>
              <a:rPr lang="en" sz="1800"/>
            </a:br>
            <a:r>
              <a:rPr lang="en" sz="1800"/>
              <a:t>Validation RMSE of </a:t>
            </a:r>
            <a:r>
              <a:rPr b="1" lang="en" sz="1800"/>
              <a:t>4.872629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▷"/>
            </a:pPr>
            <a:r>
              <a:rPr b="1" lang="en" sz="1800"/>
              <a:t>Stacking</a:t>
            </a:r>
            <a:r>
              <a:rPr lang="en" sz="1800"/>
              <a:t>: </a:t>
            </a:r>
            <a:br>
              <a:rPr lang="en" sz="1800"/>
            </a:br>
            <a:r>
              <a:rPr lang="en" sz="1800"/>
              <a:t>Validation RMSE of </a:t>
            </a:r>
            <a:r>
              <a:rPr b="1" lang="en" sz="1800"/>
              <a:t>4.172718</a:t>
            </a:r>
            <a:endParaRPr b="1" sz="1800"/>
          </a:p>
        </p:txBody>
      </p:sp>
      <p:sp>
        <p:nvSpPr>
          <p:cNvPr id="302" name="Google Shape;302;p35"/>
          <p:cNvSpPr txBox="1"/>
          <p:nvPr>
            <p:ph idx="12" type="sldNum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3" name="Google Shape;303;p35"/>
          <p:cNvSpPr txBox="1"/>
          <p:nvPr>
            <p:ph type="title"/>
          </p:nvPr>
        </p:nvSpPr>
        <p:spPr>
          <a:xfrm>
            <a:off x="598350" y="366888"/>
            <a:ext cx="6462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Ensemble Models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6"/>
          <p:cNvSpPr txBox="1"/>
          <p:nvPr>
            <p:ph idx="1" type="body"/>
          </p:nvPr>
        </p:nvSpPr>
        <p:spPr>
          <a:xfrm>
            <a:off x="270525" y="1109250"/>
            <a:ext cx="7897800" cy="168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▷"/>
            </a:pPr>
            <a:r>
              <a:rPr lang="en" sz="1800"/>
              <a:t>The </a:t>
            </a:r>
            <a:r>
              <a:rPr b="1" lang="en" sz="1800"/>
              <a:t>Stacking Ensemble Model</a:t>
            </a:r>
            <a:r>
              <a:rPr lang="en" sz="1800"/>
              <a:t> had the best Validation RMSE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▷"/>
            </a:pPr>
            <a:r>
              <a:rPr lang="en" sz="1800"/>
              <a:t>The </a:t>
            </a:r>
            <a:r>
              <a:rPr b="1" lang="en" sz="1800"/>
              <a:t>Voting Ensemble Model</a:t>
            </a:r>
            <a:r>
              <a:rPr lang="en" sz="1800"/>
              <a:t> ended up with the best Test RMSE</a:t>
            </a:r>
            <a:endParaRPr sz="1800"/>
          </a:p>
        </p:txBody>
      </p:sp>
      <p:sp>
        <p:nvSpPr>
          <p:cNvPr id="309" name="Google Shape;309;p36"/>
          <p:cNvSpPr txBox="1"/>
          <p:nvPr>
            <p:ph idx="12" type="sldNum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0" name="Google Shape;310;p36"/>
          <p:cNvSpPr txBox="1"/>
          <p:nvPr>
            <p:ph type="title"/>
          </p:nvPr>
        </p:nvSpPr>
        <p:spPr>
          <a:xfrm>
            <a:off x="598350" y="366888"/>
            <a:ext cx="6462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Making Predictions</a:t>
            </a:r>
            <a:endParaRPr/>
          </a:p>
        </p:txBody>
      </p:sp>
      <p:pic>
        <p:nvPicPr>
          <p:cNvPr id="311" name="Google Shape;31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3063" y="2252975"/>
            <a:ext cx="5917864" cy="204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7"/>
          <p:cNvSpPr txBox="1"/>
          <p:nvPr>
            <p:ph type="ctrTitle"/>
          </p:nvPr>
        </p:nvSpPr>
        <p:spPr>
          <a:xfrm>
            <a:off x="685800" y="19918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chemeClr val="accent2"/>
                </a:solidFill>
              </a:rPr>
              <a:t>5</a:t>
            </a:r>
            <a:endParaRPr sz="7200">
              <a:solidFill>
                <a:schemeClr val="accent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  <p:sp>
        <p:nvSpPr>
          <p:cNvPr id="317" name="Google Shape;317;p37"/>
          <p:cNvSpPr txBox="1"/>
          <p:nvPr>
            <p:ph idx="12" type="sldNum"/>
          </p:nvPr>
        </p:nvSpPr>
        <p:spPr>
          <a:xfrm>
            <a:off x="-125" y="4830281"/>
            <a:ext cx="9144000" cy="3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4"/>
          <p:cNvSpPr txBox="1"/>
          <p:nvPr>
            <p:ph type="title"/>
          </p:nvPr>
        </p:nvSpPr>
        <p:spPr>
          <a:xfrm>
            <a:off x="590825" y="434588"/>
            <a:ext cx="6462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Terminology</a:t>
            </a:r>
            <a:endParaRPr/>
          </a:p>
        </p:txBody>
      </p:sp>
      <p:sp>
        <p:nvSpPr>
          <p:cNvPr id="108" name="Google Shape;108;p14"/>
          <p:cNvSpPr txBox="1"/>
          <p:nvPr>
            <p:ph idx="1" type="body"/>
          </p:nvPr>
        </p:nvSpPr>
        <p:spPr>
          <a:xfrm>
            <a:off x="749475" y="1398300"/>
            <a:ext cx="2371200" cy="138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800"/>
              <a:t>Base Value (BV)</a:t>
            </a:r>
            <a:endParaRPr b="1"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Each technical element (jumps, spins, etc.) has an assigned base value, depending on difficulty. </a:t>
            </a:r>
            <a:endParaRPr/>
          </a:p>
        </p:txBody>
      </p:sp>
      <p:sp>
        <p:nvSpPr>
          <p:cNvPr id="109" name="Google Shape;109;p14"/>
          <p:cNvSpPr txBox="1"/>
          <p:nvPr>
            <p:ph idx="2" type="body"/>
          </p:nvPr>
        </p:nvSpPr>
        <p:spPr>
          <a:xfrm>
            <a:off x="3242176" y="1398300"/>
            <a:ext cx="2371200" cy="138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800"/>
              <a:t>Technical Element Score (TES)</a:t>
            </a:r>
            <a:endParaRPr b="1"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TES is (roughly) the sum of the BV and GOE for all technical elements.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Depending on how a skater executes an element, judges assign GOE point values to be added to the BV of the element. From 2004, the GOE ranged from -3 to +3, from 2018, it ranges from -5 to +5. </a:t>
            </a:r>
            <a:endParaRPr/>
          </a:p>
        </p:txBody>
      </p:sp>
      <p:sp>
        <p:nvSpPr>
          <p:cNvPr id="110" name="Google Shape;110;p14"/>
          <p:cNvSpPr txBox="1"/>
          <p:nvPr>
            <p:ph idx="3" type="body"/>
          </p:nvPr>
        </p:nvSpPr>
        <p:spPr>
          <a:xfrm>
            <a:off x="5734877" y="1398300"/>
            <a:ext cx="2371200" cy="138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800"/>
              <a:t>Program Component Score (PCS)</a:t>
            </a:r>
            <a:endParaRPr b="1"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A separate set of element scores based on skaters’ Skating Skills, Transitions, Performance, Composition, Interpretation. There is no base value; judges give a score (roughly) ranging from 1 to 10 for each component. 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14"/>
          <p:cNvSpPr txBox="1"/>
          <p:nvPr>
            <p:ph idx="12" type="sldNum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5"/>
          <p:cNvSpPr txBox="1"/>
          <p:nvPr>
            <p:ph type="ctrTitle"/>
          </p:nvPr>
        </p:nvSpPr>
        <p:spPr>
          <a:xfrm>
            <a:off x="685800" y="19918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chemeClr val="accent2"/>
                </a:solidFill>
              </a:rPr>
              <a:t>1</a:t>
            </a:r>
            <a:endParaRPr sz="7200">
              <a:solidFill>
                <a:schemeClr val="accent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COLLECTION</a:t>
            </a:r>
            <a:endParaRPr/>
          </a:p>
        </p:txBody>
      </p:sp>
      <p:sp>
        <p:nvSpPr>
          <p:cNvPr id="117" name="Google Shape;117;p15"/>
          <p:cNvSpPr txBox="1"/>
          <p:nvPr>
            <p:ph idx="12" type="sldNum"/>
          </p:nvPr>
        </p:nvSpPr>
        <p:spPr>
          <a:xfrm>
            <a:off x="-125" y="4830281"/>
            <a:ext cx="9144000" cy="3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6"/>
          <p:cNvSpPr txBox="1"/>
          <p:nvPr>
            <p:ph idx="1" type="body"/>
          </p:nvPr>
        </p:nvSpPr>
        <p:spPr>
          <a:xfrm>
            <a:off x="133450" y="979600"/>
            <a:ext cx="3433800" cy="29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▷"/>
            </a:pPr>
            <a:r>
              <a:rPr lang="en" sz="1800"/>
              <a:t>Retrieved all data through web scraping </a:t>
            </a:r>
            <a:r>
              <a:rPr b="1" lang="en" sz="1800"/>
              <a:t>skatingscores.com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▷"/>
            </a:pPr>
            <a:r>
              <a:rPr lang="en" sz="1800"/>
              <a:t>Site had pre-calculated judge TES, PCS, and total scores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▷"/>
            </a:pPr>
            <a:r>
              <a:rPr lang="en" sz="1800"/>
              <a:t>Parsed all Ladies / Men short and long programs, for every major competition since </a:t>
            </a:r>
            <a:r>
              <a:rPr b="1" lang="en" sz="1800"/>
              <a:t>2010-11 season</a:t>
            </a:r>
            <a:r>
              <a:rPr lang="en" sz="1800"/>
              <a:t> until now</a:t>
            </a:r>
            <a:endParaRPr sz="1800"/>
          </a:p>
        </p:txBody>
      </p:sp>
      <p:sp>
        <p:nvSpPr>
          <p:cNvPr id="123" name="Google Shape;123;p16"/>
          <p:cNvSpPr txBox="1"/>
          <p:nvPr>
            <p:ph idx="12" type="sldNum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4" name="Google Shape;12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01150" y="0"/>
            <a:ext cx="5442851" cy="5064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7"/>
          <p:cNvSpPr txBox="1"/>
          <p:nvPr>
            <p:ph type="ctrTitle"/>
          </p:nvPr>
        </p:nvSpPr>
        <p:spPr>
          <a:xfrm>
            <a:off x="685800" y="19918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chemeClr val="accent2"/>
                </a:solidFill>
              </a:rPr>
              <a:t>2</a:t>
            </a:r>
            <a:endParaRPr sz="7200">
              <a:solidFill>
                <a:schemeClr val="accent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CLEANING</a:t>
            </a:r>
            <a:endParaRPr/>
          </a:p>
        </p:txBody>
      </p:sp>
      <p:sp>
        <p:nvSpPr>
          <p:cNvPr id="130" name="Google Shape;130;p17"/>
          <p:cNvSpPr txBox="1"/>
          <p:nvPr>
            <p:ph idx="12" type="sldNum"/>
          </p:nvPr>
        </p:nvSpPr>
        <p:spPr>
          <a:xfrm>
            <a:off x="-125" y="4830281"/>
            <a:ext cx="9144000" cy="3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8"/>
          <p:cNvSpPr txBox="1"/>
          <p:nvPr>
            <p:ph idx="1" type="body"/>
          </p:nvPr>
        </p:nvSpPr>
        <p:spPr>
          <a:xfrm>
            <a:off x="270525" y="1109250"/>
            <a:ext cx="3906300" cy="29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▷"/>
            </a:pPr>
            <a:r>
              <a:rPr lang="en" sz="1800"/>
              <a:t>Errors on technical elements are indicated on the name of the element itself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▷"/>
            </a:pPr>
            <a:r>
              <a:rPr lang="en" sz="1800"/>
              <a:t>Extract out characters indicating errors, use that to count number of errors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▷"/>
            </a:pPr>
            <a:r>
              <a:rPr lang="en" sz="1800"/>
              <a:t>EX. </a:t>
            </a:r>
            <a:r>
              <a:rPr b="1" lang="en" sz="1800"/>
              <a:t>3F</a:t>
            </a:r>
            <a:r>
              <a:rPr lang="en" sz="1800"/>
              <a:t> and </a:t>
            </a:r>
            <a:r>
              <a:rPr b="1" lang="en" sz="1800"/>
              <a:t>3F&lt;</a:t>
            </a:r>
            <a:r>
              <a:rPr lang="en" sz="1800"/>
              <a:t> are the same jump, but 3F&lt; is underrotated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▷"/>
            </a:pPr>
            <a:r>
              <a:rPr lang="en" sz="1800"/>
              <a:t>Had to clean out some missing judge scores</a:t>
            </a:r>
            <a:endParaRPr sz="1800"/>
          </a:p>
        </p:txBody>
      </p:sp>
      <p:sp>
        <p:nvSpPr>
          <p:cNvPr id="136" name="Google Shape;136;p18"/>
          <p:cNvSpPr txBox="1"/>
          <p:nvPr>
            <p:ph idx="12" type="sldNum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7" name="Google Shape;137;p18"/>
          <p:cNvSpPr txBox="1"/>
          <p:nvPr>
            <p:ph type="title"/>
          </p:nvPr>
        </p:nvSpPr>
        <p:spPr>
          <a:xfrm>
            <a:off x="598350" y="366888"/>
            <a:ext cx="6462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Cleaning</a:t>
            </a:r>
            <a:endParaRPr/>
          </a:p>
        </p:txBody>
      </p:sp>
      <p:pic>
        <p:nvPicPr>
          <p:cNvPr id="138" name="Google Shape;13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8900" y="634888"/>
            <a:ext cx="4047158" cy="36144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9"/>
          <p:cNvSpPr txBox="1"/>
          <p:nvPr>
            <p:ph type="title"/>
          </p:nvPr>
        </p:nvSpPr>
        <p:spPr>
          <a:xfrm>
            <a:off x="598350" y="366888"/>
            <a:ext cx="6462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Organization</a:t>
            </a:r>
            <a:endParaRPr/>
          </a:p>
        </p:txBody>
      </p:sp>
      <p:sp>
        <p:nvSpPr>
          <p:cNvPr id="144" name="Google Shape;144;p19"/>
          <p:cNvSpPr txBox="1"/>
          <p:nvPr>
            <p:ph idx="1" type="body"/>
          </p:nvPr>
        </p:nvSpPr>
        <p:spPr>
          <a:xfrm>
            <a:off x="580350" y="1224300"/>
            <a:ext cx="7983300" cy="355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▷"/>
            </a:pPr>
            <a:r>
              <a:rPr lang="en" sz="1800"/>
              <a:t>Created DataFrame for each </a:t>
            </a:r>
            <a:r>
              <a:rPr b="1" lang="en" sz="1800"/>
              <a:t>individual skater performance</a:t>
            </a:r>
            <a:endParaRPr b="1"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I</a:t>
            </a:r>
            <a:r>
              <a:rPr lang="en" sz="1800"/>
              <a:t>ncludes skater’s nationality, name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Includes final total, TES, and PCS scores, as well as each individual judge’s </a:t>
            </a:r>
            <a:r>
              <a:rPr lang="en" sz="1800"/>
              <a:t>total, TES, and PCS scores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▷"/>
            </a:pPr>
            <a:r>
              <a:rPr lang="en" sz="1800"/>
              <a:t>Created DataFrames for each </a:t>
            </a:r>
            <a:r>
              <a:rPr b="1" lang="en" sz="1800"/>
              <a:t>individual jump, spin, PCS</a:t>
            </a:r>
            <a:r>
              <a:rPr lang="en" sz="1800"/>
              <a:t> from every skater performance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▷"/>
            </a:pPr>
            <a:r>
              <a:rPr lang="en" sz="1800"/>
              <a:t>Created DataFrame associating </a:t>
            </a:r>
            <a:r>
              <a:rPr b="1" lang="en" sz="1800"/>
              <a:t>judge name with their nationality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▷"/>
            </a:pPr>
            <a:r>
              <a:rPr lang="en" sz="1800"/>
              <a:t>Aggregated jump / spin data by measuring counts of each  type of jump and number of errors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▷"/>
            </a:pPr>
            <a:r>
              <a:rPr lang="en" sz="1800"/>
              <a:t>Merged aggregated jump / spin data, and judge nationalities to overall skater DataFrame</a:t>
            </a:r>
            <a:endParaRPr sz="1800"/>
          </a:p>
        </p:txBody>
      </p:sp>
      <p:sp>
        <p:nvSpPr>
          <p:cNvPr id="145" name="Google Shape;145;p19"/>
          <p:cNvSpPr txBox="1"/>
          <p:nvPr>
            <p:ph idx="12" type="sldNum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0"/>
          <p:cNvSpPr txBox="1"/>
          <p:nvPr>
            <p:ph type="ctrTitle"/>
          </p:nvPr>
        </p:nvSpPr>
        <p:spPr>
          <a:xfrm>
            <a:off x="685800" y="19918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chemeClr val="accent2"/>
                </a:solidFill>
              </a:rPr>
              <a:t>3</a:t>
            </a:r>
            <a:endParaRPr sz="7200">
              <a:solidFill>
                <a:schemeClr val="accent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EXPLORATION</a:t>
            </a:r>
            <a:endParaRPr/>
          </a:p>
        </p:txBody>
      </p:sp>
      <p:sp>
        <p:nvSpPr>
          <p:cNvPr id="151" name="Google Shape;151;p20"/>
          <p:cNvSpPr txBox="1"/>
          <p:nvPr>
            <p:ph idx="12" type="sldNum"/>
          </p:nvPr>
        </p:nvSpPr>
        <p:spPr>
          <a:xfrm>
            <a:off x="-125" y="4830281"/>
            <a:ext cx="9144000" cy="3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Antonio template">
  <a:themeElements>
    <a:clrScheme name="Custom 347">
      <a:dk1>
        <a:srgbClr val="677480"/>
      </a:dk1>
      <a:lt1>
        <a:srgbClr val="FFFFFF"/>
      </a:lt1>
      <a:dk2>
        <a:srgbClr val="2185C5"/>
      </a:dk2>
      <a:lt2>
        <a:srgbClr val="FFFFFF"/>
      </a:lt2>
      <a:accent1>
        <a:srgbClr val="2185C5"/>
      </a:accent1>
      <a:accent2>
        <a:srgbClr val="7ECEFD"/>
      </a:accent2>
      <a:accent3>
        <a:srgbClr val="F20253"/>
      </a:accent3>
      <a:accent4>
        <a:srgbClr val="FF9715"/>
      </a:accent4>
      <a:accent5>
        <a:srgbClr val="1C3AA9"/>
      </a:accent5>
      <a:accent6>
        <a:srgbClr val="97ABBC"/>
      </a:accent6>
      <a:hlink>
        <a:srgbClr val="2185C5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